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29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5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ida@aksu.cz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17166"/>
          </a:xfrm>
        </p:spPr>
        <p:txBody>
          <a:bodyPr/>
          <a:lstStyle/>
          <a:p>
            <a:pPr algn="ctr"/>
            <a:r>
              <a:rPr lang="cs-CZ" sz="5400" dirty="0"/>
              <a:t>LÉČIVA</a:t>
            </a:r>
            <a:br>
              <a:rPr lang="cs-CZ" sz="5400" dirty="0"/>
            </a:br>
            <a:r>
              <a:rPr lang="cs-CZ" sz="5400" dirty="0"/>
              <a:t>Blok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Lubor Šída</a:t>
            </a:r>
          </a:p>
        </p:txBody>
      </p:sp>
    </p:spTree>
    <p:extLst>
      <p:ext uri="{BB962C8B-B14F-4D97-AF65-F5344CB8AC3E}">
        <p14:creationId xmlns:p14="http://schemas.microsoft.com/office/powerpoint/2010/main" val="59413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CCBEE-B520-48D1-9745-77267CA2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Velikost finančního objemu veřejné zakázky na léčiva z pohledu jejich začlenění do větších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72427-8B8C-4A86-83C4-EF33F7D1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principiálně je třeba stále opakovat, že léčivé přípravky nejsou z pohledu ZZVZ ničím specifické (s drobnou výjimkou možnosti použití </a:t>
            </a:r>
            <a:r>
              <a:rPr lang="cs-CZ" dirty="0" err="1"/>
              <a:t>ust</a:t>
            </a:r>
            <a:r>
              <a:rPr lang="cs-CZ" dirty="0"/>
              <a:t>. § 19 odst. 3 ZZVZ);</a:t>
            </a:r>
          </a:p>
          <a:p>
            <a:r>
              <a:rPr lang="cs-CZ" dirty="0"/>
              <a:t>Jak vyplývá z činnosti a vyjádření kontrolních orgánů, i na jakýkoli postup při zadávání VZ na LP je zásadní dodržet zásady ZZVZ, zejména poté zásadu nediskriminace;</a:t>
            </a:r>
          </a:p>
          <a:p>
            <a:r>
              <a:rPr lang="cs-CZ" dirty="0"/>
              <a:t> pro jakékoli členění veřejné zakázky je rozhodující, aby neomezovalo hospodářskou soutěž a vyhovělo ustanovením ZZVZ</a:t>
            </a:r>
          </a:p>
          <a:p>
            <a:r>
              <a:rPr lang="cs-CZ" dirty="0"/>
              <a:t> pro dodržení pravidel ZZVZ je rozhodující velikost objemu veřejné zakázky z pohledu stanovení režimu veřejné zakázky, tedy zejména z pohledu případného nezákonného dělení nebo naopak nezákonného slučování.</a:t>
            </a:r>
          </a:p>
        </p:txBody>
      </p:sp>
    </p:spTree>
    <p:extLst>
      <p:ext uri="{BB962C8B-B14F-4D97-AF65-F5344CB8AC3E}">
        <p14:creationId xmlns:p14="http://schemas.microsoft.com/office/powerpoint/2010/main" val="25393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B507D-AF60-4D24-A080-73E78DA7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Velikost finančního objemu veřejné zakázky na léčiva z pohledu jejich začlenění do větších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74DDF-DC78-4F05-90C7-207A472E5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samotné členění do skupin tak není tolik rozhodující z pohledu finančního objemu, jako spíše z pohledu zajištění řádné hospodářské soutěže;</a:t>
            </a:r>
          </a:p>
          <a:p>
            <a:r>
              <a:rPr lang="cs-CZ" dirty="0"/>
              <a:t>zde se však již projevují specifika, která ZZVZ nedokáže postihnout – zadavatel by měl znát situaci na trhu, aby mohl nastavit nediskriminační zadávací podmínky - nicméně situace na trhu s léčivými přípravky je min. variabilní;</a:t>
            </a:r>
          </a:p>
          <a:p>
            <a:r>
              <a:rPr lang="cs-CZ" dirty="0"/>
              <a:t>Stále však platí princip volby kombinace co možná nejpřísnější a nejtransparentnější zakázky (otevřené nadlimitní řízení) s jejím dělením na části, aby byla umožněna co nejširší účast dodavatelů.</a:t>
            </a:r>
          </a:p>
        </p:txBody>
      </p:sp>
    </p:spTree>
    <p:extLst>
      <p:ext uri="{BB962C8B-B14F-4D97-AF65-F5344CB8AC3E}">
        <p14:creationId xmlns:p14="http://schemas.microsoft.com/office/powerpoint/2010/main" val="356420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0E1C8-D1B8-49D6-965A-50D1B4A4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Řešení problematiky výpadku dodávky léčiv v ZD veřejné zakázky na léčiva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A3079-18A7-48D0-9146-E72BC1812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Celá problematika má několik rovin a je komplexnější, než jen stanovení podmínek v ZD:</a:t>
            </a:r>
          </a:p>
          <a:p>
            <a:pPr lvl="1"/>
            <a:r>
              <a:rPr lang="cs-CZ" dirty="0"/>
              <a:t>původní masivně rozšířená úprava zadavatelů, dle které při výpadku dodávek léčiv bude dodavatel odpovědný za rozdíl ceny původní, jím nabízené, a ceny, za kterou zadavatel skutečně přípravek nakoupí;</a:t>
            </a:r>
          </a:p>
          <a:p>
            <a:pPr lvl="1"/>
            <a:r>
              <a:rPr lang="cs-CZ" dirty="0"/>
              <a:t>dopad COVID do situace na trhu a do celého </a:t>
            </a:r>
            <a:r>
              <a:rPr lang="cs-CZ" dirty="0" err="1"/>
              <a:t>dodavatelsko</a:t>
            </a:r>
            <a:r>
              <a:rPr lang="cs-CZ" dirty="0"/>
              <a:t> odběratelského řetězce;</a:t>
            </a:r>
          </a:p>
          <a:p>
            <a:pPr lvl="1"/>
            <a:r>
              <a:rPr lang="cs-CZ" dirty="0"/>
              <a:t>dopad široce užívaného ustanovení smluv o převzetí nebezpečí změny okolností dle § 1765 OZ;</a:t>
            </a:r>
          </a:p>
          <a:p>
            <a:pPr lvl="1"/>
            <a:r>
              <a:rPr lang="cs-CZ" dirty="0"/>
              <a:t>neochota využívat ustanovení § 100 ZZVZ o výhradě změny okolností;</a:t>
            </a:r>
          </a:p>
          <a:p>
            <a:pPr lvl="1"/>
            <a:r>
              <a:rPr lang="cs-CZ" dirty="0"/>
              <a:t>problematika stanovení a vymáhání smluvních pokut za nedodání zboží;</a:t>
            </a:r>
          </a:p>
          <a:p>
            <a:pPr lvl="1"/>
            <a:r>
              <a:rPr lang="cs-CZ" dirty="0"/>
              <a:t>problematika stanovení a realizace ukončení smlouvy na veřejnou zakázku.</a:t>
            </a:r>
          </a:p>
        </p:txBody>
      </p:sp>
    </p:spTree>
    <p:extLst>
      <p:ext uri="{BB962C8B-B14F-4D97-AF65-F5344CB8AC3E}">
        <p14:creationId xmlns:p14="http://schemas.microsoft.com/office/powerpoint/2010/main" val="399466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463AA-C388-4FED-B534-86FF2677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Řešení problematiky výpadku dodávky léčiv v ZD veřejné zakázky na léčiva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21B3E-1F87-44DE-838E-CA3588009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úhrada rozdílu v ceně: zadavatelé opakovaně v rámci žádostí o vysvětlení odmítají žádosti dodavatelů o doplnění ustanovení, dle kterého by nebyli dodavatelé odpovědní v případě stahování LP na základě rozhodnutí SÚKL, nebo omezení či zastavení výroby výrobce (doložené nahlášením na SÚKL);</a:t>
            </a:r>
          </a:p>
          <a:p>
            <a:r>
              <a:rPr lang="cs-CZ" dirty="0"/>
              <a:t>Postup zadavatele je pochopitelný – potřebuje mít zajištěny dodávky LP, ke kterým se dodavatel zavázal;</a:t>
            </a:r>
          </a:p>
          <a:p>
            <a:r>
              <a:rPr lang="cs-CZ" dirty="0"/>
              <a:t>Postup dodavatel je ale pochopitelný také – jedná se o okolnosti, které nemohl ovlivnit (ne vyšší moc, ale hodně blízko);</a:t>
            </a:r>
          </a:p>
          <a:p>
            <a:r>
              <a:rPr lang="cs-CZ" dirty="0"/>
              <a:t>Zadavatel takovou úhradu musí vymáhat – jinak se jedná o podstatnou změnu smlouvy.</a:t>
            </a:r>
          </a:p>
        </p:txBody>
      </p:sp>
    </p:spTree>
    <p:extLst>
      <p:ext uri="{BB962C8B-B14F-4D97-AF65-F5344CB8AC3E}">
        <p14:creationId xmlns:p14="http://schemas.microsoft.com/office/powerpoint/2010/main" val="347483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928B8-6515-498A-A111-7059534B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Řešení problematiky výpadku dodávky léčiv v ZD veřejné zakázky na léčiva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0431A-25FC-4825-A4D7-126D17C09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rizika nedodání začínají být navíc stále širší - celý </a:t>
            </a:r>
            <a:r>
              <a:rPr lang="cs-CZ" dirty="0" err="1"/>
              <a:t>dodavatelsko</a:t>
            </a:r>
            <a:r>
              <a:rPr lang="cs-CZ" dirty="0"/>
              <a:t> odběratelský řetězec začíná být napnutý;</a:t>
            </a:r>
          </a:p>
          <a:p>
            <a:r>
              <a:rPr lang="cs-CZ" dirty="0"/>
              <a:t>v okamžiku, kdy navíc součástí ZD a smluvní dokumentace je převzetí nebezpečí změny okolností, začíná být riziko pro dodavatele značné – zadavatel však již poté nemůže „couvnout“;</a:t>
            </a:r>
          </a:p>
          <a:p>
            <a:r>
              <a:rPr lang="cs-CZ" dirty="0"/>
              <a:t>hrozí totiž podstatná změna podle § 222 ZZVZ – pokud by mělo dojít k jeho porušení, měl by zadavatel podstupovat i podle § 223 odst. 1 ZZVZ a smlouvu ukončit (shodně tak vymáhat smluvní pokuty);</a:t>
            </a:r>
          </a:p>
          <a:p>
            <a:r>
              <a:rPr lang="cs-CZ" i="1" dirty="0"/>
              <a:t> </a:t>
            </a:r>
            <a:r>
              <a:rPr lang="cs-CZ" dirty="0"/>
              <a:t>případné řešení by mohlo spočívat v použití výhrady dle § 100 ZZVZ, např. jako kombinace možnosti dodat obdobný léčivý přípravek (shodná účinná látka), s možností oslovení druhého účastníka v pořadí apod.</a:t>
            </a:r>
          </a:p>
        </p:txBody>
      </p:sp>
    </p:spTree>
    <p:extLst>
      <p:ext uri="{BB962C8B-B14F-4D97-AF65-F5344CB8AC3E}">
        <p14:creationId xmlns:p14="http://schemas.microsoft.com/office/powerpoint/2010/main" val="873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1507-8584-437C-A020-FC32C09C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Soutěž na nákup léčiv pod patentovým krytím a jeho úskalí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5BF2C-FEEE-44CA-8893-6D46EB92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přehnaně řečeno – pokud je LP kryt patentem, tak by zadavatel vlastně neměl mít co řešit, protože v takovém případě nesmí žádný konkurent prodávat léčivý přípravek obsahující tutéž účinnou látku, která je patentově chráněna;</a:t>
            </a:r>
          </a:p>
          <a:p>
            <a:r>
              <a:rPr lang="cs-CZ" dirty="0"/>
              <a:t>Patent tak chrání dodavatele z důvodu návratnosti jeho investice, kterou vložil do vývoje LP;</a:t>
            </a:r>
          </a:p>
          <a:p>
            <a:r>
              <a:rPr lang="cs-CZ" dirty="0"/>
              <a:t>Zdokonalování patentu – tzv. sekundární patenty, zpomalují nástup </a:t>
            </a:r>
            <a:r>
              <a:rPr lang="cs-CZ" dirty="0" err="1"/>
              <a:t>generik</a:t>
            </a:r>
            <a:r>
              <a:rPr lang="cs-CZ" dirty="0"/>
              <a:t> i v době, kdy již účinná látka chráněna není;</a:t>
            </a:r>
          </a:p>
          <a:p>
            <a:r>
              <a:rPr lang="cs-CZ" dirty="0"/>
              <a:t>Např. EU se na </a:t>
            </a:r>
            <a:r>
              <a:rPr lang="cs-CZ" dirty="0" err="1"/>
              <a:t>generika</a:t>
            </a:r>
            <a:r>
              <a:rPr lang="cs-CZ" dirty="0"/>
              <a:t> a </a:t>
            </a:r>
            <a:r>
              <a:rPr lang="cs-CZ" dirty="0" err="1"/>
              <a:t>biosimilars</a:t>
            </a:r>
            <a:r>
              <a:rPr lang="cs-CZ" dirty="0"/>
              <a:t> dívá pozitivně a snaží se najít rovnováhu mezi ochranou investice do originálu a zlevněním nákupu při pořízení </a:t>
            </a:r>
            <a:r>
              <a:rPr lang="cs-CZ" dirty="0" err="1"/>
              <a:t>generik</a:t>
            </a:r>
            <a:r>
              <a:rPr lang="cs-CZ" dirty="0"/>
              <a:t> (a </a:t>
            </a:r>
            <a:r>
              <a:rPr lang="cs-CZ" dirty="0" err="1"/>
              <a:t>biosimilars</a:t>
            </a:r>
            <a:r>
              <a:rPr lang="cs-CZ" dirty="0"/>
              <a:t>) – otázka je, kdy k tomu vydá jednotící politiku.</a:t>
            </a:r>
          </a:p>
        </p:txBody>
      </p:sp>
    </p:spTree>
    <p:extLst>
      <p:ext uri="{BB962C8B-B14F-4D97-AF65-F5344CB8AC3E}">
        <p14:creationId xmlns:p14="http://schemas.microsoft.com/office/powerpoint/2010/main" val="261182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64F8A-BB4B-4CF1-B291-B18160C0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Soutěž na nákup léčiv pod patentovým krytím a jeho úskalí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7C10E-EF17-4ABB-92D2-0F1099F9A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zadavatelé rovněž řeší i klinickou situace a problematiku </a:t>
            </a:r>
            <a:r>
              <a:rPr lang="cs-CZ" dirty="0" err="1"/>
              <a:t>switche</a:t>
            </a:r>
            <a:r>
              <a:rPr lang="cs-CZ" dirty="0"/>
              <a:t>, tedy zajištění bezpečnosti případného přechodu z originálního léku;</a:t>
            </a:r>
          </a:p>
          <a:p>
            <a:r>
              <a:rPr lang="cs-CZ" dirty="0"/>
              <a:t>Otázkou poté je, jak by měl zadavatel patentově chráněný lék pořizovat - opět záleží na situaci na trhu;</a:t>
            </a:r>
          </a:p>
          <a:p>
            <a:r>
              <a:rPr lang="cs-CZ" dirty="0"/>
              <a:t>Pokud existuje jen jediný možný dodavatel, lze na základě přezkumu takové situace zvážit i JŘBU;</a:t>
            </a:r>
          </a:p>
          <a:p>
            <a:r>
              <a:rPr lang="cs-CZ" dirty="0"/>
              <a:t>Nicméně v ČR je s ohledem na absenci povinnosti zrušit zadávací řízení při přijetí pouze jedné nabídky zcela běžné vypisování otevřeného </a:t>
            </a:r>
            <a:r>
              <a:rPr lang="cs-CZ" dirty="0" err="1"/>
              <a:t>nadlimitu</a:t>
            </a:r>
            <a:r>
              <a:rPr lang="cs-CZ" dirty="0"/>
              <a:t>, jako nejbezpečnější cesty z pohledu kontrolních orgánů.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16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373215" cy="5505483"/>
          </a:xfrm>
        </p:spPr>
        <p:txBody>
          <a:bodyPr>
            <a:normAutofit/>
          </a:bodyPr>
          <a:lstStyle/>
          <a:p>
            <a:r>
              <a:rPr lang="cs-CZ"/>
              <a:t>Děkuji </a:t>
            </a:r>
            <a:r>
              <a:rPr lang="cs-CZ" dirty="0"/>
              <a:t>za Vaši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Mgr. Lubor Šída: </a:t>
            </a:r>
            <a:r>
              <a:rPr lang="cs-CZ" dirty="0">
                <a:hlinkClick r:id="rId2"/>
              </a:rPr>
              <a:t>sida@aksu.cz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1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833</TotalTime>
  <Words>847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LÉČIVA Blok II.</vt:lpstr>
      <vt:lpstr>Velikost finančního objemu veřejné zakázky na léčiva z pohledu jejich začlenění do větších skupin</vt:lpstr>
      <vt:lpstr>Velikost finančního objemu veřejné zakázky na léčiva z pohledu jejich začlenění do větších skupin</vt:lpstr>
      <vt:lpstr>Řešení problematiky výpadku dodávky léčiv v ZD veřejné zakázky na léčiva</vt:lpstr>
      <vt:lpstr>Řešení problematiky výpadku dodávky léčiv v ZD veřejné zakázky na léčiva</vt:lpstr>
      <vt:lpstr>Řešení problematiky výpadku dodávky léčiv v ZD veřejné zakázky na léčiva</vt:lpstr>
      <vt:lpstr>Soutěž na nákup léčiv pod patentovým krytím a jeho úskalí</vt:lpstr>
      <vt:lpstr>Soutěž na nákup léčiv pod patentovým krytím a jeho úskalí</vt:lpstr>
      <vt:lpstr>Děkuji za Vaši pozornost   Mgr. Lubor Šída: sida@aksu.cz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zadávacích řízeních</dc:title>
  <dc:creator>Michal Čermák</dc:creator>
  <cp:lastModifiedBy>Lubor Šída</cp:lastModifiedBy>
  <cp:revision>73</cp:revision>
  <dcterms:created xsi:type="dcterms:W3CDTF">2016-02-23T02:30:07Z</dcterms:created>
  <dcterms:modified xsi:type="dcterms:W3CDTF">2021-10-05T12:43:40Z</dcterms:modified>
</cp:coreProperties>
</file>